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jpeg"/>
  <Default Extension="rels" ContentType="application/vnd.openxmlformats-package.relationships+xml"/>
  <Default Extension="gif" ContentType="image/gif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sldIdLst>
    <p:sldId id="258" r:id="rId2"/>
    <p:sldId id="259" r:id="rId3"/>
    <p:sldId id="256" r:id="rId4"/>
    <p:sldId id="260" r:id="rId5"/>
    <p:sldId id="261" r:id="rId6"/>
    <p:sldId id="266" r:id="rId7"/>
    <p:sldId id="267" r:id="rId8"/>
    <p:sldId id="268" r:id="rId9"/>
    <p:sldId id="269" r:id="rId10"/>
    <p:sldId id="262" r:id="rId11"/>
    <p:sldId id="263" r:id="rId12"/>
    <p:sldId id="264" r:id="rId13"/>
    <p:sldId id="265" r:id="rId14"/>
    <p:sldId id="270" r:id="rId15"/>
    <p:sldId id="271" r:id="rId16"/>
    <p:sldId id="272" r:id="rId17"/>
    <p:sldId id="273" r:id="rId18"/>
    <p:sldId id="274" r:id="rId19"/>
    <p:sldId id="275" r:id="rId2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2332" autoAdjust="0"/>
  </p:normalViewPr>
  <p:slideViewPr>
    <p:cSldViewPr>
      <p:cViewPr varScale="1">
        <p:scale>
          <a:sx n="69" d="100"/>
          <a:sy n="69" d="100"/>
        </p:scale>
        <p:origin x="-960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736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notesMaster" Target="notesMasters/notesMaster1.xml"/><Relationship Id="rId22" Type="http://schemas.openxmlformats.org/officeDocument/2006/relationships/printerSettings" Target="printerSettings/printerSettings1.bin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8E1F09E-B17B-4350-B2D8-01D278256315}" type="datetimeFigureOut">
              <a:rPr lang="en-US" smtClean="0"/>
              <a:t>4/9/15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46B1949-946E-4766-B124-F92436EDF0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936097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Get people to go</a:t>
            </a:r>
            <a:r>
              <a:rPr lang="en-US" baseline="0" dirty="0" smtClean="0"/>
              <a:t> to the board and indicate projects that have had this risk</a:t>
            </a:r>
          </a:p>
          <a:p>
            <a:r>
              <a:rPr lang="en-US" baseline="0" dirty="0" smtClean="0"/>
              <a:t>Get people to come up with ways to prevent this risk</a:t>
            </a:r>
          </a:p>
          <a:p>
            <a:r>
              <a:rPr lang="en-US" baseline="0" dirty="0" smtClean="0"/>
              <a:t>Get people to come up with risks not on this list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6B1949-946E-4766-B124-F92436EDF022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015640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From http://</a:t>
            </a:r>
            <a:r>
              <a:rPr lang="en-US" dirty="0" err="1" smtClean="0"/>
              <a:t>www.mountaingoatsoftware.com</a:t>
            </a:r>
            <a:r>
              <a:rPr lang="en-US" dirty="0" smtClean="0"/>
              <a:t>/blog/managing-risk-on-agile-projects-with-the-risk-</a:t>
            </a:r>
            <a:r>
              <a:rPr lang="en-US" dirty="0" err="1" smtClean="0"/>
              <a:t>burndown</a:t>
            </a:r>
            <a:r>
              <a:rPr lang="en-US" dirty="0" smtClean="0"/>
              <a:t>-chart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6B1949-946E-4766-B124-F92436EDF022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753513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From http://</a:t>
            </a:r>
            <a:r>
              <a:rPr lang="en-US" dirty="0" err="1" smtClean="0"/>
              <a:t>www.mountaingoatsoftware.com</a:t>
            </a:r>
            <a:r>
              <a:rPr lang="en-US" dirty="0" smtClean="0"/>
              <a:t>/blog/managing-risk-on-agile-projects-with-the-risk-</a:t>
            </a:r>
            <a:r>
              <a:rPr lang="en-US" dirty="0" err="1" smtClean="0"/>
              <a:t>burndown</a:t>
            </a:r>
            <a:r>
              <a:rPr lang="en-US" dirty="0" smtClean="0"/>
              <a:t>-chart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6B1949-946E-4766-B124-F92436EDF022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042233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See APM </a:t>
            </a:r>
            <a:r>
              <a:rPr lang="en-US" dirty="0" err="1" smtClean="0"/>
              <a:t>pp</a:t>
            </a:r>
            <a:r>
              <a:rPr lang="en-US" dirty="0" smtClean="0"/>
              <a:t> 182-5 reading.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6B1949-946E-4766-B124-F92436EDF022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177967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Image from http://</a:t>
            </a:r>
            <a:r>
              <a:rPr lang="en-US" dirty="0" err="1" smtClean="0"/>
              <a:t>beforeitsnews.com</a:t>
            </a:r>
            <a:r>
              <a:rPr lang="en-US" dirty="0" smtClean="0"/>
              <a:t>/business/2012/09/watch-out-for-this-insidious-startup-project-malady-2454052.html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6B1949-946E-4766-B124-F92436EDF022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503687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Revolving</a:t>
            </a:r>
            <a:r>
              <a:rPr lang="en-US" baseline="0" dirty="0" smtClean="0"/>
              <a:t> door image from http://</a:t>
            </a:r>
            <a:r>
              <a:rPr lang="en-US" baseline="0" dirty="0" err="1" smtClean="0"/>
              <a:t>www.recourseresource.com</a:t>
            </a:r>
            <a:r>
              <a:rPr lang="en-US" baseline="0" dirty="0" smtClean="0"/>
              <a:t>/blog/stop-recruiting-start-retaining/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6B1949-946E-4766-B124-F92436EDF022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740979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Image from http://</a:t>
            </a:r>
            <a:r>
              <a:rPr lang="en-US" dirty="0" err="1" smtClean="0"/>
              <a:t>www.dwg-us.com</a:t>
            </a:r>
            <a:r>
              <a:rPr lang="en-US" smtClean="0"/>
              <a:t>/blog/pm-insights-top-3-responsibilities-of-an-executive-project-sponsor/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6B1949-946E-4766-B124-F92436EDF022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924710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Image from</a:t>
            </a:r>
            <a:r>
              <a:rPr lang="en-US" baseline="0" dirty="0" smtClean="0"/>
              <a:t> http://</a:t>
            </a:r>
            <a:r>
              <a:rPr lang="en-US" baseline="0" dirty="0" err="1" smtClean="0"/>
              <a:t>www.sciencedaily.com</a:t>
            </a:r>
            <a:r>
              <a:rPr lang="en-US" baseline="0" dirty="0" smtClean="0"/>
              <a:t>/releases/2012/07/120718122303.htm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6B1949-946E-4766-B124-F92436EDF022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163340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Ducks from http://</a:t>
            </a:r>
            <a:r>
              <a:rPr lang="en-US" dirty="0" err="1" smtClean="0"/>
              <a:t>www.dailymail.co.uk</a:t>
            </a:r>
            <a:r>
              <a:rPr lang="en-US" dirty="0" smtClean="0"/>
              <a:t>/news/article-1336059/Mother-ducks-10-ducklings-swept-away-powerful-gust-wind-Woodbine.html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6B1949-946E-4766-B124-F92436EDF022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995928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Image from http://</a:t>
            </a:r>
            <a:r>
              <a:rPr lang="en-US" dirty="0" err="1" smtClean="0"/>
              <a:t>www.apriliaforum.com</a:t>
            </a:r>
            <a:r>
              <a:rPr lang="en-US" dirty="0" smtClean="0"/>
              <a:t>/forums/showthread.php?265463-Rear-shock-preload-tool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6B1949-946E-4766-B124-F92436EDF022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103158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Article is at http://</a:t>
            </a:r>
            <a:r>
              <a:rPr lang="en-US" dirty="0" err="1" smtClean="0"/>
              <a:t>www.techwell.com</a:t>
            </a:r>
            <a:r>
              <a:rPr lang="en-US" dirty="0" smtClean="0"/>
              <a:t>/2014/04/managing-risk-agile-project.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6B1949-946E-4766-B124-F92436EDF022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423390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55F57A-7037-4178-9621-83B7BBA473A7}" type="datetimeFigureOut">
              <a:rPr lang="en-US" smtClean="0"/>
              <a:t>4/9/15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84C0C4-8E2C-4394-B332-51423DACE6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37162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55F57A-7037-4178-9621-83B7BBA473A7}" type="datetimeFigureOut">
              <a:rPr lang="en-US" smtClean="0"/>
              <a:t>4/9/15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84C0C4-8E2C-4394-B332-51423DACE6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02546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55F57A-7037-4178-9621-83B7BBA473A7}" type="datetimeFigureOut">
              <a:rPr lang="en-US" smtClean="0"/>
              <a:t>4/9/15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84C0C4-8E2C-4394-B332-51423DACE6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35486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55F57A-7037-4178-9621-83B7BBA473A7}" type="datetimeFigureOut">
              <a:rPr lang="en-US" smtClean="0"/>
              <a:t>4/9/15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84C0C4-8E2C-4394-B332-51423DACE6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31406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55F57A-7037-4178-9621-83B7BBA473A7}" type="datetimeFigureOut">
              <a:rPr lang="en-US" smtClean="0"/>
              <a:t>4/9/15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84C0C4-8E2C-4394-B332-51423DACE6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95729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55F57A-7037-4178-9621-83B7BBA473A7}" type="datetimeFigureOut">
              <a:rPr lang="en-US" smtClean="0"/>
              <a:t>4/9/15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84C0C4-8E2C-4394-B332-51423DACE6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70041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55F57A-7037-4178-9621-83B7BBA473A7}" type="datetimeFigureOut">
              <a:rPr lang="en-US" smtClean="0"/>
              <a:t>4/9/15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84C0C4-8E2C-4394-B332-51423DACE6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25272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55F57A-7037-4178-9621-83B7BBA473A7}" type="datetimeFigureOut">
              <a:rPr lang="en-US" smtClean="0"/>
              <a:t>4/9/15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84C0C4-8E2C-4394-B332-51423DACE6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54164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55F57A-7037-4178-9621-83B7BBA473A7}" type="datetimeFigureOut">
              <a:rPr lang="en-US" smtClean="0"/>
              <a:t>4/9/15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84C0C4-8E2C-4394-B332-51423DACE6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91159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55F57A-7037-4178-9621-83B7BBA473A7}" type="datetimeFigureOut">
              <a:rPr lang="en-US" smtClean="0"/>
              <a:t>4/9/15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84C0C4-8E2C-4394-B332-51423DACE6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99217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55F57A-7037-4178-9621-83B7BBA473A7}" type="datetimeFigureOut">
              <a:rPr lang="en-US" smtClean="0"/>
              <a:t>4/9/15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84C0C4-8E2C-4394-B332-51423DACE6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96543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255F57A-7037-4178-9621-83B7BBA473A7}" type="datetimeFigureOut">
              <a:rPr lang="en-US" smtClean="0"/>
              <a:t>4/9/15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F84C0C4-8E2C-4394-B332-51423DACE674}" type="slidenum">
              <a:rPr lang="en-US" smtClean="0"/>
              <a:t>‹#›</a:t>
            </a:fld>
            <a:endParaRPr lang="en-US"/>
          </a:p>
        </p:txBody>
      </p:sp>
      <p:sp>
        <p:nvSpPr>
          <p:cNvPr id="7" name="Slide Number Placeholder 5"/>
          <p:cNvSpPr txBox="1">
            <a:spLocks/>
          </p:cNvSpPr>
          <p:nvPr userDrawn="1"/>
        </p:nvSpPr>
        <p:spPr>
          <a:xfrm>
            <a:off x="6705600" y="65087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5F84C0C4-8E2C-4394-B332-51423DACE67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46885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gif"/><Relationship Id="rId3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8.jp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9.jp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0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1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4.jp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7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4244975"/>
            <a:ext cx="7772400" cy="1470025"/>
          </a:xfrm>
        </p:spPr>
        <p:txBody>
          <a:bodyPr/>
          <a:lstStyle/>
          <a:p>
            <a:r>
              <a:rPr lang="en-US" dirty="0" smtClean="0"/>
              <a:t>Agile Risk Management</a:t>
            </a:r>
            <a:endParaRPr lang="en-US" dirty="0"/>
          </a:p>
        </p:txBody>
      </p:sp>
      <p:pic>
        <p:nvPicPr>
          <p:cNvPr id="1026" name="Picture 2" descr="http://alignment.files.wordpress.com/2008/11/dilbert19971107risk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799" y="1143000"/>
            <a:ext cx="8405919" cy="3124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31" descr="rose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895" t="22858"/>
          <a:stretch>
            <a:fillRect/>
          </a:stretch>
        </p:blipFill>
        <p:spPr bwMode="auto">
          <a:xfrm>
            <a:off x="5632450" y="6224587"/>
            <a:ext cx="3359150" cy="557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7848600" y="0"/>
            <a:ext cx="1051302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CSSE579</a:t>
            </a:r>
          </a:p>
          <a:p>
            <a:pPr algn="ctr"/>
            <a:r>
              <a:rPr lang="en-US" dirty="0" smtClean="0"/>
              <a:t>Session 5</a:t>
            </a:r>
          </a:p>
          <a:p>
            <a:pPr algn="ctr"/>
            <a:r>
              <a:rPr lang="en-US" dirty="0" smtClean="0"/>
              <a:t>Part 4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152400" y="5950803"/>
            <a:ext cx="4495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</a:rPr>
              <a:t>With a review of what we’ve done so far, in the final slides</a:t>
            </a:r>
            <a:endParaRPr lang="en-US" sz="2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730995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Leadership required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How to be visionary and positive, while</a:t>
            </a:r>
          </a:p>
          <a:p>
            <a:r>
              <a:rPr lang="en-US" dirty="0" smtClean="0"/>
              <a:t>Also being brutally honest about risks</a:t>
            </a:r>
          </a:p>
          <a:p>
            <a:pPr lvl="1"/>
            <a:r>
              <a:rPr lang="en-US" dirty="0" smtClean="0"/>
              <a:t>Denial leads to surprise</a:t>
            </a:r>
          </a:p>
          <a:p>
            <a:pPr lvl="1"/>
            <a:r>
              <a:rPr lang="en-US" dirty="0" smtClean="0"/>
              <a:t>But constant attention to risk is demoralizing</a:t>
            </a:r>
          </a:p>
          <a:p>
            <a:pPr marL="457200" lvl="1" indent="0">
              <a:buNone/>
            </a:pPr>
            <a:endParaRPr lang="en-US" dirty="0"/>
          </a:p>
        </p:txBody>
      </p:sp>
      <p:pic>
        <p:nvPicPr>
          <p:cNvPr id="4" name="Picture 3" descr="article-1336059-0C5E107C000005DC-623_634x309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9956" y="4103182"/>
            <a:ext cx="5183244" cy="25262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702052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Better and worse with agile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Short planning and delivery iterations:</a:t>
            </a:r>
          </a:p>
          <a:p>
            <a:pPr lvl="1"/>
            <a:r>
              <a:rPr lang="en-US" dirty="0" smtClean="0"/>
              <a:t>Reduced risk of losing customer involvement</a:t>
            </a:r>
          </a:p>
          <a:p>
            <a:pPr lvl="1"/>
            <a:r>
              <a:rPr lang="en-US" dirty="0" smtClean="0"/>
              <a:t>Less up-front wasted time from project changes</a:t>
            </a:r>
          </a:p>
          <a:p>
            <a:pPr lvl="1"/>
            <a:r>
              <a:rPr lang="en-US" dirty="0" smtClean="0"/>
              <a:t>But also can have major rework due to oversights</a:t>
            </a:r>
          </a:p>
          <a:p>
            <a:pPr lvl="1"/>
            <a:r>
              <a:rPr lang="en-US" dirty="0" smtClean="0"/>
              <a:t>Scope oscillation is a problem from hurried customer interaction</a:t>
            </a:r>
          </a:p>
          <a:p>
            <a:pPr lvl="1"/>
            <a:r>
              <a:rPr lang="en-US" dirty="0" smtClean="0"/>
              <a:t>Increased cost of frequent changes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257332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Highsmith</a:t>
            </a:r>
            <a:r>
              <a:rPr lang="en-US" dirty="0" smtClean="0"/>
              <a:t> argues it’s “new work”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Can’t be made risk-free</a:t>
            </a:r>
          </a:p>
          <a:p>
            <a:r>
              <a:rPr lang="en-US" dirty="0" smtClean="0"/>
              <a:t>No one knows for sure if it can be built to spec</a:t>
            </a:r>
            <a:endParaRPr lang="en-US" dirty="0"/>
          </a:p>
        </p:txBody>
      </p:sp>
      <p:pic>
        <p:nvPicPr>
          <p:cNvPr id="4" name="Picture 3" descr="2N9415.preview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1400" y="3251200"/>
            <a:ext cx="3149600" cy="31496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419601" y="5096470"/>
            <a:ext cx="31242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“In the next iteration, go ahead and make these into a single tool…”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9145131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Additional tips from </a:t>
            </a:r>
            <a:r>
              <a:rPr lang="en-US" dirty="0" err="1" smtClean="0"/>
              <a:t>Techwell</a:t>
            </a:r>
            <a:r>
              <a:rPr lang="en-US" dirty="0" smtClean="0"/>
              <a:t> article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Risk management in agile is “inferred” rather than explicit, but</a:t>
            </a:r>
          </a:p>
          <a:p>
            <a:r>
              <a:rPr lang="en-US" dirty="0" smtClean="0"/>
              <a:t>Standup meetings are designed to air risks.</a:t>
            </a:r>
          </a:p>
          <a:p>
            <a:r>
              <a:rPr lang="en-US" dirty="0" smtClean="0"/>
              <a:t>Retrospectives provide another opportunity.</a:t>
            </a:r>
          </a:p>
          <a:p>
            <a:r>
              <a:rPr lang="en-US" dirty="0" smtClean="0"/>
              <a:t>Sizing-up a sprint exposes risks.</a:t>
            </a:r>
          </a:p>
          <a:p>
            <a:r>
              <a:rPr lang="en-US" dirty="0" smtClean="0"/>
              <a:t>The responsibility to spot risks should be shared across the team.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9610390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 good idea for agile? (part 1)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5000" y="1485900"/>
            <a:ext cx="7874000" cy="4838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1437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 good idea for agile? (part 2)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20800" y="1643462"/>
            <a:ext cx="6375400" cy="466843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 rot="16200000">
            <a:off x="-1066073" y="3580674"/>
            <a:ext cx="3631323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Risk </a:t>
            </a:r>
            <a:r>
              <a:rPr lang="en-US" sz="3200" dirty="0" err="1" smtClean="0"/>
              <a:t>burndown</a:t>
            </a:r>
            <a:r>
              <a:rPr lang="en-US" sz="3200" dirty="0" smtClean="0"/>
              <a:t> chart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71440923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6400800" cy="1143000"/>
          </a:xfrm>
        </p:spPr>
        <p:txBody>
          <a:bodyPr/>
          <a:lstStyle/>
          <a:p>
            <a:r>
              <a:rPr lang="en-US" dirty="0" smtClean="0"/>
              <a:t>Our learning outcomes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47800"/>
            <a:ext cx="8229600" cy="4525963"/>
          </a:xfrm>
        </p:spPr>
        <p:txBody>
          <a:bodyPr>
            <a:normAutofit/>
          </a:bodyPr>
          <a:lstStyle/>
          <a:p>
            <a:pPr marL="514350" lvl="0" indent="-514350">
              <a:buFont typeface="+mj-lt"/>
              <a:buAutoNum type="arabicPeriod"/>
            </a:pPr>
            <a:r>
              <a:rPr lang="en-US" sz="2400" dirty="0">
                <a:solidFill>
                  <a:srgbClr val="F83500"/>
                </a:solidFill>
              </a:rPr>
              <a:t>Key principles of agile project </a:t>
            </a:r>
            <a:r>
              <a:rPr lang="en-US" sz="2400" dirty="0" smtClean="0">
                <a:solidFill>
                  <a:srgbClr val="F83500"/>
                </a:solidFill>
              </a:rPr>
              <a:t>management – </a:t>
            </a:r>
            <a:r>
              <a:rPr lang="en-US" sz="2400" dirty="0" err="1" smtClean="0">
                <a:solidFill>
                  <a:srgbClr val="F83500"/>
                </a:solidFill>
              </a:rPr>
              <a:t>Wk</a:t>
            </a:r>
            <a:r>
              <a:rPr lang="en-US" sz="2400" dirty="0" smtClean="0">
                <a:solidFill>
                  <a:srgbClr val="F83500"/>
                </a:solidFill>
              </a:rPr>
              <a:t> 1</a:t>
            </a:r>
            <a:endParaRPr lang="en-US" sz="2400" dirty="0">
              <a:solidFill>
                <a:srgbClr val="F83500"/>
              </a:solidFill>
            </a:endParaRPr>
          </a:p>
          <a:p>
            <a:pPr marL="514350" lvl="0" indent="-514350">
              <a:buFont typeface="+mj-lt"/>
              <a:buAutoNum type="arabicPeriod"/>
            </a:pPr>
            <a:r>
              <a:rPr lang="en-US" sz="2400" dirty="0">
                <a:solidFill>
                  <a:srgbClr val="FF0000"/>
                </a:solidFill>
              </a:rPr>
              <a:t>A</a:t>
            </a:r>
            <a:r>
              <a:rPr lang="en-US" sz="2400" dirty="0">
                <a:solidFill>
                  <a:srgbClr val="F83500"/>
                </a:solidFill>
              </a:rPr>
              <a:t>gile software life cycle </a:t>
            </a:r>
            <a:r>
              <a:rPr lang="en-US" sz="2400" dirty="0" smtClean="0">
                <a:solidFill>
                  <a:srgbClr val="F83500"/>
                </a:solidFill>
              </a:rPr>
              <a:t>processes – </a:t>
            </a:r>
            <a:r>
              <a:rPr lang="en-US" sz="2400" dirty="0" err="1" smtClean="0">
                <a:solidFill>
                  <a:srgbClr val="F83500"/>
                </a:solidFill>
              </a:rPr>
              <a:t>Wk</a:t>
            </a:r>
            <a:r>
              <a:rPr lang="en-US" sz="2400" dirty="0" smtClean="0">
                <a:solidFill>
                  <a:srgbClr val="F83500"/>
                </a:solidFill>
              </a:rPr>
              <a:t> 1 &amp; 2</a:t>
            </a:r>
            <a:endParaRPr lang="en-US" sz="2400" dirty="0">
              <a:solidFill>
                <a:srgbClr val="F83500"/>
              </a:solidFill>
            </a:endParaRPr>
          </a:p>
          <a:p>
            <a:pPr marL="514350" lvl="0" indent="-514350">
              <a:buFont typeface="+mj-lt"/>
              <a:buAutoNum type="arabicPeriod"/>
            </a:pPr>
            <a:r>
              <a:rPr lang="en-US" sz="2400" dirty="0">
                <a:solidFill>
                  <a:srgbClr val="F83500"/>
                </a:solidFill>
              </a:rPr>
              <a:t>Agile software project </a:t>
            </a:r>
            <a:r>
              <a:rPr lang="en-US" sz="2400" dirty="0" smtClean="0">
                <a:solidFill>
                  <a:srgbClr val="F83500"/>
                </a:solidFill>
              </a:rPr>
              <a:t>estimation – </a:t>
            </a:r>
            <a:r>
              <a:rPr lang="en-US" sz="2400" dirty="0" err="1" smtClean="0">
                <a:solidFill>
                  <a:srgbClr val="F83500"/>
                </a:solidFill>
              </a:rPr>
              <a:t>Wk</a:t>
            </a:r>
            <a:r>
              <a:rPr lang="en-US" sz="2400" dirty="0" smtClean="0">
                <a:solidFill>
                  <a:srgbClr val="F83500"/>
                </a:solidFill>
              </a:rPr>
              <a:t> 4</a:t>
            </a:r>
            <a:endParaRPr lang="en-US" sz="2400" dirty="0">
              <a:solidFill>
                <a:srgbClr val="F83500"/>
              </a:solidFill>
            </a:endParaRPr>
          </a:p>
          <a:p>
            <a:pPr marL="514350" lvl="0" indent="-514350">
              <a:buFont typeface="+mj-lt"/>
              <a:buAutoNum type="arabicPeriod"/>
            </a:pPr>
            <a:r>
              <a:rPr lang="en-US" sz="2400" dirty="0">
                <a:solidFill>
                  <a:srgbClr val="F83500"/>
                </a:solidFill>
              </a:rPr>
              <a:t>Software risk planning and </a:t>
            </a:r>
            <a:r>
              <a:rPr lang="en-US" sz="2400" dirty="0" smtClean="0">
                <a:solidFill>
                  <a:srgbClr val="F83500"/>
                </a:solidFill>
              </a:rPr>
              <a:t>management – </a:t>
            </a:r>
            <a:r>
              <a:rPr lang="en-US" sz="2400" dirty="0" err="1" smtClean="0">
                <a:solidFill>
                  <a:srgbClr val="F83500"/>
                </a:solidFill>
              </a:rPr>
              <a:t>Wk</a:t>
            </a:r>
            <a:r>
              <a:rPr lang="en-US" sz="2400" dirty="0" smtClean="0">
                <a:solidFill>
                  <a:srgbClr val="F83500"/>
                </a:solidFill>
              </a:rPr>
              <a:t> 5 </a:t>
            </a:r>
            <a:endParaRPr lang="en-US" sz="2400" dirty="0">
              <a:solidFill>
                <a:srgbClr val="F83500"/>
              </a:solidFill>
            </a:endParaRPr>
          </a:p>
          <a:p>
            <a:pPr marL="514350" lvl="0" indent="-514350">
              <a:buFont typeface="+mj-lt"/>
              <a:buAutoNum type="arabicPeriod"/>
            </a:pPr>
            <a:r>
              <a:rPr lang="en-US" sz="2400" dirty="0">
                <a:solidFill>
                  <a:srgbClr val="F83500"/>
                </a:solidFill>
              </a:rPr>
              <a:t>Agile software project planning </a:t>
            </a:r>
            <a:r>
              <a:rPr lang="en-US" sz="2400" dirty="0" smtClean="0">
                <a:solidFill>
                  <a:srgbClr val="F83500"/>
                </a:solidFill>
              </a:rPr>
              <a:t>– </a:t>
            </a:r>
            <a:r>
              <a:rPr lang="en-US" sz="2400" dirty="0" err="1" smtClean="0">
                <a:solidFill>
                  <a:srgbClr val="F83500"/>
                </a:solidFill>
              </a:rPr>
              <a:t>Wk</a:t>
            </a:r>
            <a:r>
              <a:rPr lang="en-US" sz="2400" dirty="0" smtClean="0">
                <a:solidFill>
                  <a:srgbClr val="F83500"/>
                </a:solidFill>
              </a:rPr>
              <a:t> 3</a:t>
            </a:r>
            <a:endParaRPr lang="en-US" sz="2400" dirty="0">
              <a:solidFill>
                <a:srgbClr val="F83500"/>
              </a:solidFill>
            </a:endParaRPr>
          </a:p>
          <a:p>
            <a:pPr marL="514350" lvl="0" indent="-514350">
              <a:buFont typeface="+mj-lt"/>
              <a:buAutoNum type="arabicPeriod"/>
            </a:pPr>
            <a:r>
              <a:rPr lang="en-US" sz="2400" dirty="0">
                <a:solidFill>
                  <a:srgbClr val="F83500"/>
                </a:solidFill>
              </a:rPr>
              <a:t>Managing software projects to a plan  </a:t>
            </a:r>
            <a:r>
              <a:rPr lang="en-US" sz="2400" dirty="0" smtClean="0">
                <a:solidFill>
                  <a:srgbClr val="F83500"/>
                </a:solidFill>
              </a:rPr>
              <a:t>- </a:t>
            </a:r>
            <a:r>
              <a:rPr lang="en-US" sz="2400" dirty="0" err="1" smtClean="0">
                <a:solidFill>
                  <a:srgbClr val="F83500"/>
                </a:solidFill>
              </a:rPr>
              <a:t>Wk</a:t>
            </a:r>
            <a:r>
              <a:rPr lang="en-US" sz="2400" dirty="0" smtClean="0">
                <a:solidFill>
                  <a:srgbClr val="F83500"/>
                </a:solidFill>
              </a:rPr>
              <a:t> 5</a:t>
            </a:r>
            <a:endParaRPr lang="en-US" sz="2400" dirty="0">
              <a:solidFill>
                <a:srgbClr val="F83500"/>
              </a:solidFill>
            </a:endParaRPr>
          </a:p>
          <a:p>
            <a:pPr marL="514350" lvl="0" indent="-514350">
              <a:buFont typeface="+mj-lt"/>
              <a:buAutoNum type="arabicPeriod"/>
            </a:pPr>
            <a:r>
              <a:rPr lang="en-US" sz="2400" dirty="0"/>
              <a:t>Forming and managing project teams</a:t>
            </a:r>
          </a:p>
          <a:p>
            <a:pPr marL="514350" lvl="0" indent="-514350">
              <a:buFont typeface="+mj-lt"/>
              <a:buAutoNum type="arabicPeriod"/>
            </a:pPr>
            <a:r>
              <a:rPr lang="en-US" sz="2400" dirty="0" smtClean="0">
                <a:solidFill>
                  <a:srgbClr val="F83500"/>
                </a:solidFill>
              </a:rPr>
              <a:t>Progress, Program</a:t>
            </a:r>
            <a:r>
              <a:rPr lang="en-US" sz="2400" dirty="0">
                <a:solidFill>
                  <a:srgbClr val="F83500"/>
                </a:solidFill>
              </a:rPr>
              <a:t>/Portfolio Management </a:t>
            </a:r>
            <a:r>
              <a:rPr lang="en-US" sz="2400" dirty="0" smtClean="0">
                <a:solidFill>
                  <a:srgbClr val="F83500"/>
                </a:solidFill>
              </a:rPr>
              <a:t>– </a:t>
            </a:r>
            <a:r>
              <a:rPr lang="en-US" sz="2400" dirty="0" err="1" smtClean="0">
                <a:solidFill>
                  <a:srgbClr val="F83500"/>
                </a:solidFill>
              </a:rPr>
              <a:t>Wk</a:t>
            </a:r>
            <a:r>
              <a:rPr lang="en-US" sz="2400" dirty="0" smtClean="0">
                <a:solidFill>
                  <a:srgbClr val="F83500"/>
                </a:solidFill>
              </a:rPr>
              <a:t> 6</a:t>
            </a:r>
            <a:endParaRPr lang="en-US" sz="2400" dirty="0">
              <a:solidFill>
                <a:srgbClr val="F83500"/>
              </a:solidFill>
            </a:endParaRPr>
          </a:p>
          <a:p>
            <a:pPr marL="514350" lvl="0" indent="-514350">
              <a:buFont typeface="+mj-lt"/>
              <a:buAutoNum type="arabicPeriod"/>
            </a:pPr>
            <a:r>
              <a:rPr lang="en-US" sz="2400" dirty="0"/>
              <a:t>Adv. Topics: </a:t>
            </a:r>
            <a:r>
              <a:rPr lang="en-US" sz="2400" dirty="0">
                <a:solidFill>
                  <a:srgbClr val="F83500"/>
                </a:solidFill>
              </a:rPr>
              <a:t>Earned Value</a:t>
            </a:r>
            <a:r>
              <a:rPr lang="en-US" sz="2400" dirty="0"/>
              <a:t>, Critical Chain</a:t>
            </a:r>
          </a:p>
          <a:p>
            <a:pPr marL="514350" indent="-514350">
              <a:buFont typeface="+mj-lt"/>
              <a:buAutoNum type="arabicPeriod"/>
            </a:pPr>
            <a:endParaRPr lang="en-US" sz="2400" dirty="0"/>
          </a:p>
        </p:txBody>
      </p:sp>
      <p:sp>
        <p:nvSpPr>
          <p:cNvPr id="4" name="TextBox 3"/>
          <p:cNvSpPr txBox="1"/>
          <p:nvPr/>
        </p:nvSpPr>
        <p:spPr>
          <a:xfrm>
            <a:off x="6400800" y="762000"/>
            <a:ext cx="1981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Re-repeated</a:t>
            </a:r>
            <a:endParaRPr lang="en-US" sz="2000" dirty="0"/>
          </a:p>
        </p:txBody>
      </p:sp>
      <p:sp>
        <p:nvSpPr>
          <p:cNvPr id="10" name="TextBox 9"/>
          <p:cNvSpPr txBox="1"/>
          <p:nvPr/>
        </p:nvSpPr>
        <p:spPr>
          <a:xfrm>
            <a:off x="6019800" y="4948535"/>
            <a:ext cx="111641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</a:rPr>
              <a:t>–  </a:t>
            </a:r>
            <a:r>
              <a:rPr lang="en-US" sz="2400" dirty="0" err="1" smtClean="0">
                <a:solidFill>
                  <a:srgbClr val="FF0000"/>
                </a:solidFill>
              </a:rPr>
              <a:t>Wk</a:t>
            </a:r>
            <a:r>
              <a:rPr lang="en-US" sz="2400" dirty="0" smtClean="0">
                <a:solidFill>
                  <a:srgbClr val="FF0000"/>
                </a:solidFill>
              </a:rPr>
              <a:t> </a:t>
            </a:r>
            <a:r>
              <a:rPr lang="en-US" sz="2400" dirty="0" smtClean="0">
                <a:solidFill>
                  <a:srgbClr val="FF0000"/>
                </a:solidFill>
              </a:rPr>
              <a:t>4</a:t>
            </a:r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62426" y="5352872"/>
            <a:ext cx="6647974" cy="1200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10.   </a:t>
            </a:r>
            <a:r>
              <a:rPr lang="en-US" sz="2400" dirty="0" smtClean="0">
                <a:solidFill>
                  <a:srgbClr val="FF0000"/>
                </a:solidFill>
              </a:rPr>
              <a:t>Project management and requirements – </a:t>
            </a:r>
            <a:r>
              <a:rPr lang="en-US" sz="2400" dirty="0" err="1" smtClean="0">
                <a:solidFill>
                  <a:srgbClr val="FF0000"/>
                </a:solidFill>
              </a:rPr>
              <a:t>Wk</a:t>
            </a:r>
            <a:r>
              <a:rPr lang="en-US" sz="2400" dirty="0" smtClean="0">
                <a:solidFill>
                  <a:srgbClr val="FF0000"/>
                </a:solidFill>
              </a:rPr>
              <a:t> 4</a:t>
            </a:r>
          </a:p>
          <a:p>
            <a:r>
              <a:rPr lang="en-US" sz="2400" dirty="0" smtClean="0"/>
              <a:t>11.   Project management and design</a:t>
            </a:r>
          </a:p>
          <a:p>
            <a:r>
              <a:rPr lang="en-US" sz="2400" dirty="0" smtClean="0"/>
              <a:t>12.   Project management and testing</a:t>
            </a:r>
            <a:endParaRPr lang="en-US" sz="2400" dirty="0"/>
          </a:p>
        </p:txBody>
      </p:sp>
      <p:sp>
        <p:nvSpPr>
          <p:cNvPr id="6" name="TextBox 5"/>
          <p:cNvSpPr txBox="1"/>
          <p:nvPr/>
        </p:nvSpPr>
        <p:spPr>
          <a:xfrm>
            <a:off x="7449223" y="5791200"/>
            <a:ext cx="16185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Things I added!</a:t>
            </a:r>
            <a:endParaRPr lang="en-US" dirty="0"/>
          </a:p>
        </p:txBody>
      </p:sp>
      <p:sp>
        <p:nvSpPr>
          <p:cNvPr id="7" name="Right Brace 6"/>
          <p:cNvSpPr/>
          <p:nvPr/>
        </p:nvSpPr>
        <p:spPr>
          <a:xfrm>
            <a:off x="7162800" y="5562600"/>
            <a:ext cx="228600" cy="914400"/>
          </a:xfrm>
          <a:prstGeom prst="rightBrac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91338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" y="274638"/>
            <a:ext cx="8229600" cy="1143000"/>
          </a:xfrm>
        </p:spPr>
        <p:txBody>
          <a:bodyPr/>
          <a:lstStyle/>
          <a:p>
            <a:r>
              <a:rPr lang="en-US" sz="2800" dirty="0" smtClean="0"/>
              <a:t>Some specific topics / skills to learn!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dirty="0" smtClean="0"/>
              <a:t>Within the above framework of outcomes…</a:t>
            </a:r>
          </a:p>
          <a:p>
            <a:pPr lvl="0"/>
            <a:r>
              <a:rPr lang="en-US" dirty="0">
                <a:solidFill>
                  <a:srgbClr val="F83500"/>
                </a:solidFill>
              </a:rPr>
              <a:t>Understand program management concepts and strategic goals</a:t>
            </a:r>
            <a:r>
              <a:rPr lang="en-US" dirty="0" smtClean="0">
                <a:solidFill>
                  <a:srgbClr val="F83500"/>
                </a:solidFill>
              </a:rPr>
              <a:t>. </a:t>
            </a:r>
            <a:r>
              <a:rPr lang="en-US" dirty="0" err="1" smtClean="0">
                <a:solidFill>
                  <a:srgbClr val="F83500"/>
                </a:solidFill>
              </a:rPr>
              <a:t>Wk</a:t>
            </a:r>
            <a:r>
              <a:rPr lang="en-US" dirty="0" smtClean="0">
                <a:solidFill>
                  <a:srgbClr val="F83500"/>
                </a:solidFill>
              </a:rPr>
              <a:t> 6</a:t>
            </a:r>
            <a:endParaRPr lang="en-US" sz="4000" dirty="0">
              <a:solidFill>
                <a:srgbClr val="F83500"/>
              </a:solidFill>
            </a:endParaRPr>
          </a:p>
          <a:p>
            <a:pPr lvl="0"/>
            <a:r>
              <a:rPr lang="en-US" dirty="0">
                <a:solidFill>
                  <a:srgbClr val="F83500"/>
                </a:solidFill>
              </a:rPr>
              <a:t>Create and maintain software plans and schedules</a:t>
            </a:r>
            <a:r>
              <a:rPr lang="en-US" dirty="0" smtClean="0">
                <a:solidFill>
                  <a:srgbClr val="F83500"/>
                </a:solidFill>
              </a:rPr>
              <a:t>.  </a:t>
            </a:r>
            <a:r>
              <a:rPr lang="en-US" dirty="0" err="1" smtClean="0">
                <a:solidFill>
                  <a:srgbClr val="F83500"/>
                </a:solidFill>
              </a:rPr>
              <a:t>Wk</a:t>
            </a:r>
            <a:r>
              <a:rPr lang="en-US" dirty="0" smtClean="0">
                <a:solidFill>
                  <a:srgbClr val="F83500"/>
                </a:solidFill>
              </a:rPr>
              <a:t> 5</a:t>
            </a:r>
            <a:endParaRPr lang="en-US" sz="4000" dirty="0">
              <a:solidFill>
                <a:srgbClr val="F83500"/>
              </a:solidFill>
            </a:endParaRPr>
          </a:p>
          <a:p>
            <a:pPr lvl="0"/>
            <a:r>
              <a:rPr lang="en-US" dirty="0">
                <a:solidFill>
                  <a:srgbClr val="F83500"/>
                </a:solidFill>
              </a:rPr>
              <a:t>Select a software life cycle model and methodology to include traditional and agile concepts</a:t>
            </a:r>
            <a:r>
              <a:rPr lang="en-US" dirty="0" smtClean="0">
                <a:solidFill>
                  <a:srgbClr val="F83500"/>
                </a:solidFill>
              </a:rPr>
              <a:t>.  </a:t>
            </a:r>
            <a:r>
              <a:rPr lang="en-US" dirty="0" err="1" smtClean="0">
                <a:solidFill>
                  <a:srgbClr val="F83500"/>
                </a:solidFill>
              </a:rPr>
              <a:t>Wk</a:t>
            </a:r>
            <a:r>
              <a:rPr lang="en-US" dirty="0" smtClean="0">
                <a:solidFill>
                  <a:srgbClr val="F83500"/>
                </a:solidFill>
              </a:rPr>
              <a:t> 2</a:t>
            </a:r>
            <a:endParaRPr lang="en-US" sz="4000" dirty="0">
              <a:solidFill>
                <a:srgbClr val="F83500"/>
              </a:solidFill>
            </a:endParaRPr>
          </a:p>
          <a:p>
            <a:pPr lvl="0"/>
            <a:r>
              <a:rPr lang="en-US" dirty="0">
                <a:solidFill>
                  <a:srgbClr val="F83500"/>
                </a:solidFill>
              </a:rPr>
              <a:t>Develop software cost estimates and proposals</a:t>
            </a:r>
            <a:r>
              <a:rPr lang="en-US" dirty="0" smtClean="0">
                <a:solidFill>
                  <a:srgbClr val="F83500"/>
                </a:solidFill>
              </a:rPr>
              <a:t>.  </a:t>
            </a:r>
            <a:r>
              <a:rPr lang="en-US" dirty="0" err="1" smtClean="0">
                <a:solidFill>
                  <a:srgbClr val="F83500"/>
                </a:solidFill>
              </a:rPr>
              <a:t>Wk</a:t>
            </a:r>
            <a:r>
              <a:rPr lang="en-US" dirty="0" smtClean="0">
                <a:solidFill>
                  <a:srgbClr val="F83500"/>
                </a:solidFill>
              </a:rPr>
              <a:t> 4</a:t>
            </a:r>
            <a:endParaRPr lang="en-US" sz="4000" dirty="0">
              <a:solidFill>
                <a:srgbClr val="F835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629400" y="5791200"/>
            <a:ext cx="127285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ym typeface="Wingdings"/>
              </a:rPr>
              <a:t>More 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7162800" y="685800"/>
            <a:ext cx="1981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Re-repeated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6641678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" y="274638"/>
            <a:ext cx="8229600" cy="1143000"/>
          </a:xfrm>
        </p:spPr>
        <p:txBody>
          <a:bodyPr/>
          <a:lstStyle/>
          <a:p>
            <a:r>
              <a:rPr lang="en-US" sz="2800" dirty="0" smtClean="0"/>
              <a:t>Some specific topics / skills to learn!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lvl="0"/>
            <a:r>
              <a:rPr lang="en-US" dirty="0" smtClean="0"/>
              <a:t>Build</a:t>
            </a:r>
            <a:r>
              <a:rPr lang="en-US" dirty="0"/>
              <a:t>, develop, and maintain a software team, including:</a:t>
            </a:r>
            <a:endParaRPr lang="en-US" sz="4000" dirty="0"/>
          </a:p>
          <a:p>
            <a:pPr lvl="1"/>
            <a:r>
              <a:rPr lang="en-US" dirty="0"/>
              <a:t>Acquire the software staff.</a:t>
            </a:r>
            <a:endParaRPr lang="en-US" sz="3600" dirty="0"/>
          </a:p>
          <a:p>
            <a:pPr lvl="1"/>
            <a:r>
              <a:rPr lang="en-US" dirty="0"/>
              <a:t>Build a team communication plan and "run" rules.</a:t>
            </a:r>
            <a:endParaRPr lang="en-US" sz="3600" dirty="0"/>
          </a:p>
          <a:p>
            <a:pPr lvl="1"/>
            <a:r>
              <a:rPr lang="en-US" dirty="0">
                <a:solidFill>
                  <a:srgbClr val="F83500"/>
                </a:solidFill>
              </a:rPr>
              <a:t>Assign responsibilities for all functional / team areas</a:t>
            </a:r>
            <a:r>
              <a:rPr lang="en-US" dirty="0" smtClean="0">
                <a:solidFill>
                  <a:srgbClr val="F83500"/>
                </a:solidFill>
              </a:rPr>
              <a:t>.  </a:t>
            </a:r>
            <a:r>
              <a:rPr lang="en-US" dirty="0" err="1" smtClean="0">
                <a:solidFill>
                  <a:srgbClr val="F83500"/>
                </a:solidFill>
              </a:rPr>
              <a:t>Wk</a:t>
            </a:r>
            <a:r>
              <a:rPr lang="en-US" dirty="0" smtClean="0">
                <a:solidFill>
                  <a:srgbClr val="F83500"/>
                </a:solidFill>
              </a:rPr>
              <a:t> 5</a:t>
            </a:r>
            <a:endParaRPr lang="en-US" sz="3600" dirty="0">
              <a:solidFill>
                <a:srgbClr val="F83500"/>
              </a:solidFill>
            </a:endParaRPr>
          </a:p>
          <a:p>
            <a:pPr lvl="1"/>
            <a:r>
              <a:rPr lang="en-US" dirty="0"/>
              <a:t>Arrange for training for the software team.</a:t>
            </a:r>
            <a:endParaRPr lang="en-US" sz="3600" dirty="0"/>
          </a:p>
          <a:p>
            <a:pPr lvl="1"/>
            <a:r>
              <a:rPr lang="en-US" dirty="0"/>
              <a:t>Negotiate involvement of all project groups in the software activities.</a:t>
            </a:r>
            <a:endParaRPr lang="en-US" sz="3600" dirty="0"/>
          </a:p>
          <a:p>
            <a:pPr lvl="1"/>
            <a:r>
              <a:rPr lang="en-US" dirty="0"/>
              <a:t>Plan for staff transitions</a:t>
            </a:r>
            <a:r>
              <a:rPr lang="en-US" dirty="0" smtClean="0"/>
              <a:t>.</a:t>
            </a:r>
            <a:endParaRPr lang="en-US" sz="3600" dirty="0"/>
          </a:p>
        </p:txBody>
      </p:sp>
      <p:sp>
        <p:nvSpPr>
          <p:cNvPr id="4" name="TextBox 3"/>
          <p:cNvSpPr txBox="1"/>
          <p:nvPr/>
        </p:nvSpPr>
        <p:spPr>
          <a:xfrm>
            <a:off x="6629400" y="5791200"/>
            <a:ext cx="127285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ym typeface="Wingdings"/>
              </a:rPr>
              <a:t>More 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7162800" y="685800"/>
            <a:ext cx="1981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Re-repeated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8132093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" y="274638"/>
            <a:ext cx="8229600" cy="1143000"/>
          </a:xfrm>
        </p:spPr>
        <p:txBody>
          <a:bodyPr/>
          <a:lstStyle/>
          <a:p>
            <a:r>
              <a:rPr lang="en-US" sz="2800" dirty="0" smtClean="0"/>
              <a:t>Some specific topics / skills to learn!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>
                <a:solidFill>
                  <a:srgbClr val="F83500"/>
                </a:solidFill>
              </a:rPr>
              <a:t>Identify </a:t>
            </a:r>
            <a:r>
              <a:rPr lang="en-US" dirty="0">
                <a:solidFill>
                  <a:srgbClr val="F83500"/>
                </a:solidFill>
              </a:rPr>
              <a:t>software risk and develop risk management plans</a:t>
            </a:r>
            <a:r>
              <a:rPr lang="en-US" dirty="0" smtClean="0">
                <a:solidFill>
                  <a:srgbClr val="F83500"/>
                </a:solidFill>
              </a:rPr>
              <a:t>.  </a:t>
            </a:r>
            <a:r>
              <a:rPr lang="en-US" dirty="0" err="1" smtClean="0">
                <a:solidFill>
                  <a:srgbClr val="F83500"/>
                </a:solidFill>
              </a:rPr>
              <a:t>Wk</a:t>
            </a:r>
            <a:r>
              <a:rPr lang="en-US" dirty="0" smtClean="0">
                <a:solidFill>
                  <a:srgbClr val="F83500"/>
                </a:solidFill>
              </a:rPr>
              <a:t> 5</a:t>
            </a:r>
            <a:endParaRPr lang="en-US" sz="4000" dirty="0">
              <a:solidFill>
                <a:srgbClr val="F83500"/>
              </a:solidFill>
            </a:endParaRPr>
          </a:p>
          <a:p>
            <a:pPr lvl="0"/>
            <a:r>
              <a:rPr lang="en-US" dirty="0"/>
              <a:t>Special topics to consider:</a:t>
            </a:r>
            <a:endParaRPr lang="en-US" sz="4000" dirty="0"/>
          </a:p>
          <a:p>
            <a:pPr lvl="1"/>
            <a:r>
              <a:rPr lang="en-US" dirty="0"/>
              <a:t>Software maintenance versus development.</a:t>
            </a:r>
            <a:endParaRPr lang="en-US" sz="3600" dirty="0"/>
          </a:p>
          <a:p>
            <a:pPr lvl="1"/>
            <a:r>
              <a:rPr lang="en-US" dirty="0">
                <a:solidFill>
                  <a:srgbClr val="F83500"/>
                </a:solidFill>
              </a:rPr>
              <a:t>Earned value management</a:t>
            </a:r>
            <a:r>
              <a:rPr lang="en-US" dirty="0" smtClean="0">
                <a:solidFill>
                  <a:srgbClr val="F83500"/>
                </a:solidFill>
              </a:rPr>
              <a:t>.  </a:t>
            </a:r>
            <a:r>
              <a:rPr lang="en-US" dirty="0" err="1" smtClean="0">
                <a:solidFill>
                  <a:srgbClr val="F83500"/>
                </a:solidFill>
              </a:rPr>
              <a:t>Wk</a:t>
            </a:r>
            <a:r>
              <a:rPr lang="en-US" dirty="0" smtClean="0">
                <a:solidFill>
                  <a:srgbClr val="F83500"/>
                </a:solidFill>
              </a:rPr>
              <a:t> 4</a:t>
            </a:r>
            <a:endParaRPr lang="en-US" sz="3600" dirty="0">
              <a:solidFill>
                <a:srgbClr val="F83500"/>
              </a:solidFill>
            </a:endParaRPr>
          </a:p>
          <a:p>
            <a:pPr lvl="1"/>
            <a:r>
              <a:rPr lang="en-US" dirty="0">
                <a:solidFill>
                  <a:srgbClr val="F83500"/>
                </a:solidFill>
              </a:rPr>
              <a:t>Configuration management</a:t>
            </a:r>
            <a:r>
              <a:rPr lang="en-US" dirty="0" smtClean="0">
                <a:solidFill>
                  <a:srgbClr val="F83500"/>
                </a:solidFill>
              </a:rPr>
              <a:t>.  </a:t>
            </a:r>
            <a:r>
              <a:rPr lang="en-US" dirty="0" err="1" smtClean="0">
                <a:solidFill>
                  <a:srgbClr val="F83500"/>
                </a:solidFill>
              </a:rPr>
              <a:t>Wk</a:t>
            </a:r>
            <a:r>
              <a:rPr lang="en-US" dirty="0" smtClean="0">
                <a:solidFill>
                  <a:srgbClr val="F83500"/>
                </a:solidFill>
              </a:rPr>
              <a:t> 2</a:t>
            </a:r>
            <a:endParaRPr lang="en-US" sz="3600" dirty="0">
              <a:solidFill>
                <a:srgbClr val="F83500"/>
              </a:solidFill>
            </a:endParaRPr>
          </a:p>
          <a:p>
            <a:pPr lvl="1"/>
            <a:r>
              <a:rPr lang="en-US" dirty="0"/>
              <a:t>Planning for continuous integration and automation.</a:t>
            </a:r>
            <a:endParaRPr lang="en-US" sz="3600" dirty="0"/>
          </a:p>
          <a:p>
            <a:pPr lvl="1"/>
            <a:r>
              <a:rPr lang="en-US" dirty="0">
                <a:solidFill>
                  <a:srgbClr val="F83500"/>
                </a:solidFill>
              </a:rPr>
              <a:t>Project measurements</a:t>
            </a:r>
            <a:r>
              <a:rPr lang="en-US" dirty="0" smtClean="0">
                <a:solidFill>
                  <a:srgbClr val="F83500"/>
                </a:solidFill>
              </a:rPr>
              <a:t>.  </a:t>
            </a:r>
            <a:r>
              <a:rPr lang="en-US" dirty="0" err="1" smtClean="0">
                <a:solidFill>
                  <a:srgbClr val="F83500"/>
                </a:solidFill>
              </a:rPr>
              <a:t>Wk</a:t>
            </a:r>
            <a:r>
              <a:rPr lang="en-US" dirty="0" smtClean="0">
                <a:solidFill>
                  <a:srgbClr val="F83500"/>
                </a:solidFill>
              </a:rPr>
              <a:t> 5</a:t>
            </a:r>
            <a:endParaRPr lang="en-US" sz="3600" dirty="0">
              <a:solidFill>
                <a:srgbClr val="F83500"/>
              </a:solidFill>
            </a:endParaRPr>
          </a:p>
          <a:p>
            <a:pPr lvl="1"/>
            <a:r>
              <a:rPr lang="en-US" dirty="0"/>
              <a:t>Ethical decision making.</a:t>
            </a:r>
            <a:endParaRPr lang="en-US" sz="3600" dirty="0"/>
          </a:p>
          <a:p>
            <a:pPr lvl="1"/>
            <a:r>
              <a:rPr lang="en-US" dirty="0"/>
              <a:t>New trends.</a:t>
            </a:r>
            <a:endParaRPr lang="en-US" sz="3600" dirty="0"/>
          </a:p>
          <a:p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7162800" y="685800"/>
            <a:ext cx="1981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Re-repeated</a:t>
            </a:r>
            <a:endParaRPr lang="en-US" sz="2000" dirty="0"/>
          </a:p>
        </p:txBody>
      </p:sp>
      <p:sp>
        <p:nvSpPr>
          <p:cNvPr id="5" name="TextBox 4"/>
          <p:cNvSpPr txBox="1"/>
          <p:nvPr/>
        </p:nvSpPr>
        <p:spPr>
          <a:xfrm>
            <a:off x="3810000" y="5791200"/>
            <a:ext cx="45720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chemeClr val="tx2">
                    <a:lumMod val="75000"/>
                  </a:schemeClr>
                </a:solidFill>
              </a:rPr>
              <a:t>So, what are your priorities for weeks 7, 8, 9, and 10?</a:t>
            </a:r>
            <a:endParaRPr lang="en-US" sz="2800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64800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Ok, not rocket science here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 smtClean="0"/>
              <a:t>Figure out what problems you might have</a:t>
            </a:r>
          </a:p>
          <a:p>
            <a:r>
              <a:rPr lang="en-US" dirty="0" smtClean="0"/>
              <a:t>Estimate how problematic they would be and likely they are to happen</a:t>
            </a:r>
          </a:p>
          <a:p>
            <a:r>
              <a:rPr lang="en-US" dirty="0" smtClean="0"/>
              <a:t>If they are more problematic than makes you feel comfortable (i.e. if they exceed your “Risk Referent”) then do something about them</a:t>
            </a:r>
          </a:p>
          <a:p>
            <a:r>
              <a:rPr lang="en-US" dirty="0" smtClean="0"/>
              <a:t>Obviously it’s better if your process </a:t>
            </a:r>
            <a:r>
              <a:rPr lang="en-US" i="1" dirty="0" smtClean="0"/>
              <a:t>prevents</a:t>
            </a:r>
            <a:r>
              <a:rPr lang="en-US" dirty="0" smtClean="0"/>
              <a:t> risks rather than simply planning for extra time BUT even that’s better than walking off a cliff</a:t>
            </a:r>
          </a:p>
          <a:p>
            <a:endParaRPr lang="en-US" dirty="0"/>
          </a:p>
          <a:p>
            <a:r>
              <a:rPr lang="en-US" dirty="0" smtClean="0"/>
              <a:t>The difficult part is:</a:t>
            </a:r>
          </a:p>
          <a:p>
            <a:pPr lvl="1"/>
            <a:r>
              <a:rPr lang="en-US" dirty="0" smtClean="0"/>
              <a:t>Knowing what’s at risk</a:t>
            </a:r>
          </a:p>
          <a:p>
            <a:pPr lvl="1"/>
            <a:r>
              <a:rPr lang="en-US" dirty="0" smtClean="0"/>
              <a:t>Preventing it from being a problem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3216255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Philips’ Frequent Sources of Risk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dirty="0" smtClean="0"/>
              <a:t>Personnel shortfalls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Unrealistic schedules and budgets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Developing the wrong software functions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Developing the wrong user interface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err="1" smtClean="0"/>
              <a:t>Goldplating</a:t>
            </a:r>
            <a:r>
              <a:rPr lang="en-US" dirty="0" smtClean="0"/>
              <a:t> (paying to much attention to what the customer wants changed)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Continuing steam of requirements changes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Shortfalls in externally furnished components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Real-time performance shortfalls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Straining computer science capabilities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547690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Highsmith’s</a:t>
            </a:r>
            <a:r>
              <a:rPr lang="en-US" dirty="0" smtClean="0"/>
              <a:t> Sources of Risk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/>
              <a:t>These are from </a:t>
            </a:r>
            <a:r>
              <a:rPr lang="en-US" dirty="0" err="1" smtClean="0"/>
              <a:t>DeMarco’s</a:t>
            </a:r>
            <a:r>
              <a:rPr lang="en-US" dirty="0" smtClean="0"/>
              <a:t> book (2003):</a:t>
            </a:r>
          </a:p>
          <a:p>
            <a:endParaRPr lang="en-US" dirty="0"/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Inherent schedule flaws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Requirements inflation (creep)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Employee turnover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Specifications breakdown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Poor productivity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06336" y="2362200"/>
            <a:ext cx="2747164" cy="411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547281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1. </a:t>
            </a:r>
            <a:r>
              <a:rPr lang="en-US" dirty="0" err="1" smtClean="0"/>
              <a:t>Highsmith’s</a:t>
            </a:r>
            <a:r>
              <a:rPr lang="en-US" dirty="0" smtClean="0"/>
              <a:t> remedies for </a:t>
            </a:r>
            <a:br>
              <a:rPr lang="en-US" dirty="0" smtClean="0"/>
            </a:br>
            <a:r>
              <a:rPr lang="en-US" dirty="0" smtClean="0"/>
              <a:t>schedule risk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Team involvement in planning and estimating</a:t>
            </a:r>
          </a:p>
          <a:p>
            <a:r>
              <a:rPr lang="en-US" dirty="0" smtClean="0"/>
              <a:t>Early feedback on delivery velocity</a:t>
            </a:r>
          </a:p>
          <a:p>
            <a:r>
              <a:rPr lang="en-US" dirty="0" smtClean="0"/>
              <a:t>Constant pressure to balance the number and depth of features with capacity constraints</a:t>
            </a:r>
          </a:p>
          <a:p>
            <a:r>
              <a:rPr lang="en-US" dirty="0" smtClean="0"/>
              <a:t>Close interaction between engineering and customer teams</a:t>
            </a:r>
          </a:p>
          <a:p>
            <a:r>
              <a:rPr lang="en-US" dirty="0" smtClean="0"/>
              <a:t>Early error detection/correction to keep a clean working product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9426326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2. And for feature creep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It’s not creep, it’s growth.</a:t>
            </a:r>
          </a:p>
          <a:p>
            <a:r>
              <a:rPr lang="en-US" dirty="0" smtClean="0"/>
              <a:t>Needs to be a joint effort, not features added indiscriminately.</a:t>
            </a:r>
            <a:endParaRPr lang="en-US" dirty="0"/>
          </a:p>
        </p:txBody>
      </p:sp>
      <p:pic>
        <p:nvPicPr>
          <p:cNvPr id="4" name="Picture 3" descr="the-scope-creep_thumb[2]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" y="3733800"/>
            <a:ext cx="3571875" cy="242887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648200" y="5486400"/>
            <a:ext cx="301213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Highsmith</a:t>
            </a:r>
            <a:r>
              <a:rPr lang="en-US" dirty="0" smtClean="0"/>
              <a:t> says, “Not as dangerous as he looks…”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7908125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3. Employee turnover?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Better in agile projects:</a:t>
            </a:r>
          </a:p>
          <a:p>
            <a:pPr lvl="1"/>
            <a:r>
              <a:rPr lang="en-US" dirty="0" smtClean="0"/>
              <a:t>More collaboration</a:t>
            </a:r>
          </a:p>
          <a:p>
            <a:pPr lvl="1"/>
            <a:r>
              <a:rPr lang="en-US" dirty="0" smtClean="0"/>
              <a:t>Pair programming</a:t>
            </a:r>
          </a:p>
          <a:p>
            <a:pPr lvl="1"/>
            <a:r>
              <a:rPr lang="en-US" dirty="0" smtClean="0"/>
              <a:t>Higher morale</a:t>
            </a:r>
          </a:p>
          <a:p>
            <a:r>
              <a:rPr lang="en-US" dirty="0" smtClean="0"/>
              <a:t>To ameliorate, </a:t>
            </a:r>
            <a:br>
              <a:rPr lang="en-US" dirty="0" smtClean="0"/>
            </a:br>
            <a:r>
              <a:rPr lang="en-US" dirty="0" err="1" smtClean="0"/>
              <a:t>Highsmith</a:t>
            </a:r>
            <a:r>
              <a:rPr lang="en-US" dirty="0" smtClean="0"/>
              <a:t> recommends:</a:t>
            </a:r>
          </a:p>
          <a:p>
            <a:pPr lvl="1"/>
            <a:r>
              <a:rPr lang="en-US" dirty="0" smtClean="0"/>
              <a:t>Cross-training and</a:t>
            </a:r>
          </a:p>
          <a:p>
            <a:pPr lvl="1"/>
            <a:r>
              <a:rPr lang="en-US" dirty="0" smtClean="0"/>
              <a:t>Documentation!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70205" y="2552700"/>
            <a:ext cx="3140395" cy="20955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410200" y="4840069"/>
            <a:ext cx="3733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This one’s really two problems – people leaving and people arriving.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7354901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4. Specification breakdown?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APM insists on a product manager.</a:t>
            </a:r>
          </a:p>
          <a:p>
            <a:r>
              <a:rPr lang="en-US" dirty="0" smtClean="0"/>
              <a:t>They need to resolve spec conflicts.</a:t>
            </a:r>
          </a:p>
          <a:p>
            <a:pPr lvl="1"/>
            <a:r>
              <a:rPr lang="en-US" dirty="0" smtClean="0"/>
              <a:t>Aided by an executive sponsor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4400" y="3556000"/>
            <a:ext cx="4724400" cy="31496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867400" y="4611469"/>
            <a:ext cx="3124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“They claim </a:t>
            </a:r>
            <a:r>
              <a:rPr lang="en-US" dirty="0" err="1" smtClean="0"/>
              <a:t>tha</a:t>
            </a:r>
            <a:r>
              <a:rPr lang="en-US" dirty="0" smtClean="0"/>
              <a:t> this should work, somehow.”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9784571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5. Poor productivity?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Agile emphasizes getting the right people on the team, to begin with.</a:t>
            </a:r>
          </a:p>
          <a:p>
            <a:r>
              <a:rPr lang="en-US" dirty="0" smtClean="0"/>
              <a:t>The fast iterations drive productivity.</a:t>
            </a:r>
            <a:endParaRPr lang="en-US" dirty="0"/>
          </a:p>
        </p:txBody>
      </p:sp>
      <p:pic>
        <p:nvPicPr>
          <p:cNvPr id="4" name="Picture 3" descr="120718122303-large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9200" y="3771900"/>
            <a:ext cx="3352800" cy="25146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640127" y="4953000"/>
            <a:ext cx="30842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Agile – Riding the plasma wave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7275767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286</TotalTime>
  <Words>1184</Words>
  <Application>Microsoft Macintosh PowerPoint</Application>
  <PresentationFormat>On-screen Show (4:3)</PresentationFormat>
  <Paragraphs>155</Paragraphs>
  <Slides>19</Slides>
  <Notes>11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0" baseType="lpstr">
      <vt:lpstr>Office Theme</vt:lpstr>
      <vt:lpstr>Agile Risk Management</vt:lpstr>
      <vt:lpstr>Ok, not rocket science here</vt:lpstr>
      <vt:lpstr>Philips’ Frequent Sources of Risk</vt:lpstr>
      <vt:lpstr>Highsmith’s Sources of Risk</vt:lpstr>
      <vt:lpstr>1. Highsmith’s remedies for  schedule risk</vt:lpstr>
      <vt:lpstr>2. And for feature creep</vt:lpstr>
      <vt:lpstr>3. Employee turnover?</vt:lpstr>
      <vt:lpstr>4. Specification breakdown?</vt:lpstr>
      <vt:lpstr>5. Poor productivity?</vt:lpstr>
      <vt:lpstr>Leadership required</vt:lpstr>
      <vt:lpstr>Better and worse with agile</vt:lpstr>
      <vt:lpstr>Highsmith argues it’s “new work”</vt:lpstr>
      <vt:lpstr>Additional tips from Techwell article</vt:lpstr>
      <vt:lpstr>A good idea for agile? (part 1)</vt:lpstr>
      <vt:lpstr>A good idea for agile? (part 2)</vt:lpstr>
      <vt:lpstr>Our learning outcomes</vt:lpstr>
      <vt:lpstr>Some specific topics / skills to learn!</vt:lpstr>
      <vt:lpstr>Some specific topics / skills to learn!</vt:lpstr>
      <vt:lpstr>Some specific topics / skills to learn!</vt:lpstr>
    </vt:vector>
  </TitlesOfParts>
  <Company>Rose-Hulman Institute of Technology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Philips’ Frequent Sources of Risk</dc:title>
  <dc:creator>Mike Hewner</dc:creator>
  <cp:lastModifiedBy>Steve Chenoweth</cp:lastModifiedBy>
  <cp:revision>30</cp:revision>
  <dcterms:created xsi:type="dcterms:W3CDTF">2013-10-10T14:08:11Z</dcterms:created>
  <dcterms:modified xsi:type="dcterms:W3CDTF">2015-04-09T13:13:33Z</dcterms:modified>
</cp:coreProperties>
</file>